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sldIdLst>
    <p:sldId id="269" r:id="rId2"/>
    <p:sldId id="347" r:id="rId3"/>
    <p:sldId id="348" r:id="rId4"/>
    <p:sldId id="349" r:id="rId5"/>
    <p:sldId id="350" r:id="rId6"/>
    <p:sldId id="431" r:id="rId7"/>
    <p:sldId id="435" r:id="rId8"/>
    <p:sldId id="438" r:id="rId9"/>
    <p:sldId id="434"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 id="437" r:id="rId3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538"/>
    <p:restoredTop sz="81682"/>
  </p:normalViewPr>
  <p:slideViewPr>
    <p:cSldViewPr>
      <p:cViewPr varScale="1">
        <p:scale>
          <a:sx n="84" d="100"/>
          <a:sy n="84" d="100"/>
        </p:scale>
        <p:origin x="688" y="19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Bangkok" TargetMode="External"/><Relationship Id="rId13" Type="http://schemas.openxmlformats.org/officeDocument/2006/relationships/hyperlink" Target="https://en.wikipedia.org/wiki/Kigali" TargetMode="External"/><Relationship Id="rId3" Type="http://schemas.openxmlformats.org/officeDocument/2006/relationships/hyperlink" Target="https://en.wikipedia.org/wiki/Vienna_Convention_for_the_Protection_of_the_Ozone_Layer" TargetMode="External"/><Relationship Id="rId7" Type="http://schemas.openxmlformats.org/officeDocument/2006/relationships/hyperlink" Target="https://en.wikipedia.org/wiki/Copenhagen" TargetMode="External"/><Relationship Id="rId12" Type="http://schemas.openxmlformats.org/officeDocument/2006/relationships/hyperlink" Target="https://en.wikipedia.org/wiki/Beijing" TargetMode="External"/><Relationship Id="rId2" Type="http://schemas.openxmlformats.org/officeDocument/2006/relationships/slide" Target="../slides/slide30.xml"/><Relationship Id="rId16" Type="http://schemas.openxmlformats.org/officeDocument/2006/relationships/hyperlink" Target="https://en.wikipedia.org/wiki/Montreal_Protocol#cite_note-4" TargetMode="External"/><Relationship Id="rId1" Type="http://schemas.openxmlformats.org/officeDocument/2006/relationships/notesMaster" Target="../notesMasters/notesMaster1.xml"/><Relationship Id="rId6" Type="http://schemas.openxmlformats.org/officeDocument/2006/relationships/hyperlink" Target="https://en.wikipedia.org/wiki/Nairobi" TargetMode="External"/><Relationship Id="rId11" Type="http://schemas.openxmlformats.org/officeDocument/2006/relationships/hyperlink" Target="https://en.wikipedia.org/wiki/Australia" TargetMode="External"/><Relationship Id="rId5" Type="http://schemas.openxmlformats.org/officeDocument/2006/relationships/hyperlink" Target="https://en.wikipedia.org/wiki/London" TargetMode="External"/><Relationship Id="rId15" Type="http://schemas.openxmlformats.org/officeDocument/2006/relationships/hyperlink" Target="https://en.wikipedia.org/wiki/Montreal_Protocol#cite_note-3" TargetMode="External"/><Relationship Id="rId10" Type="http://schemas.openxmlformats.org/officeDocument/2006/relationships/hyperlink" Target="https://en.wikipedia.org/wiki/Montreal" TargetMode="External"/><Relationship Id="rId4" Type="http://schemas.openxmlformats.org/officeDocument/2006/relationships/hyperlink" Target="https://en.wikipedia.org/wiki/Montreal_Protocol#cite_note-1" TargetMode="External"/><Relationship Id="rId9" Type="http://schemas.openxmlformats.org/officeDocument/2006/relationships/hyperlink" Target="https://en.wikipedia.org/wiki/Vienna" TargetMode="External"/><Relationship Id="rId14" Type="http://schemas.openxmlformats.org/officeDocument/2006/relationships/hyperlink" Target="https://en.wikipedia.org/wiki/Montreal_Protocol#cite_note-2"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rgbClr val="000000"/>
                </a:solidFill>
                <a:effectLst/>
                <a:latin typeface="Times New Roman" charset="0"/>
                <a:ea typeface="ＭＳ Ｐゴシック" charset="-128"/>
                <a:cs typeface="ＭＳ Ｐゴシック" charset="-128"/>
              </a:rPr>
              <a:t>The global carbon budget averaged over the historical period (1850–2019) is shown in Fig. 3. For the more recent 1959–2019 period where direct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measurements are available, 81 % of the total emissions (</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FOS</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LUC</a:t>
            </a:r>
            <a:r>
              <a:rPr lang="en-GB" sz="1200" b="0" i="0" u="none" strike="noStrike" kern="1200" dirty="0">
                <a:solidFill>
                  <a:srgbClr val="000000"/>
                </a:solidFill>
                <a:effectLst/>
                <a:latin typeface="Times New Roman" charset="0"/>
                <a:ea typeface="ＭＳ Ｐゴシック" charset="-128"/>
                <a:cs typeface="ＭＳ Ｐゴシック" charset="-128"/>
              </a:rPr>
              <a:t>) were caused by fossil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emissions, and 19 % by land-use change. The total emissions were partitioned among the atmosphere (45 %), ocean (24 %), and land (32 %), with a near-zero unattributed budget imbalance (0 %). All components except land-use change emissions have significantly grown since 1959, with important interannual variability in the growth rate in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concentration and in the land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sink (Fig. 4), and some decadal variability in all terms (Table 6). Differences with previous budget releases are documented in Fig. B4.</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than previous slide on the fluxes</a:t>
            </a:r>
            <a:r>
              <a:rPr lang="en-US"/>
              <a:t>, from AR5</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Ozone hole</a:t>
            </a:r>
          </a:p>
          <a:p>
            <a:r>
              <a:rPr lang="en-GB" sz="1200" b="0" i="0" u="none" strike="noStrike" kern="1200" dirty="0">
                <a:solidFill>
                  <a:srgbClr val="000000"/>
                </a:solidFill>
                <a:effectLst/>
                <a:latin typeface="Times New Roman" charset="0"/>
                <a:ea typeface="ＭＳ Ｐゴシック" charset="-128"/>
                <a:cs typeface="ＭＳ Ｐゴシック" charset="-128"/>
              </a:rPr>
              <a:t>Signed 26 August 1987, it was made pursuant to the 1985 </a:t>
            </a:r>
            <a:r>
              <a:rPr lang="en-GB" sz="1200" b="0" i="0" u="none" strike="noStrike" kern="1200" dirty="0">
                <a:solidFill>
                  <a:srgbClr val="000000"/>
                </a:solidFill>
                <a:effectLst/>
                <a:latin typeface="Times New Roman" charset="0"/>
                <a:ea typeface="ＭＳ Ｐゴシック" charset="-128"/>
                <a:cs typeface="ＭＳ Ｐゴシック" charset="-128"/>
                <a:hlinkClick r:id="rId3" tooltip="Vienna Convention for the Protection of the Ozone Layer"/>
              </a:rPr>
              <a:t>Vienna Convention for the Protection of the Ozone Layer</a:t>
            </a:r>
            <a:r>
              <a:rPr lang="en-GB" sz="1200" b="0" i="0" u="none" strike="noStrike" kern="1200" dirty="0">
                <a:solidFill>
                  <a:srgbClr val="000000"/>
                </a:solidFill>
                <a:effectLst/>
                <a:latin typeface="Times New Roman" charset="0"/>
                <a:ea typeface="ＭＳ Ｐゴシック" charset="-128"/>
                <a:cs typeface="ＭＳ Ｐゴシック" charset="-128"/>
              </a:rPr>
              <a:t>, which established the framework for international cooperation in addressing ozone depletion.</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4"/>
              </a:rPr>
              <a:t>[1]</a:t>
            </a:r>
            <a:r>
              <a:rPr lang="en-GB" sz="1200" b="0" i="0" u="none" strike="noStrike" kern="1200" dirty="0">
                <a:solidFill>
                  <a:srgbClr val="000000"/>
                </a:solidFill>
                <a:effectLst/>
                <a:latin typeface="Times New Roman" charset="0"/>
                <a:ea typeface="ＭＳ Ｐゴシック" charset="-128"/>
                <a:cs typeface="ＭＳ Ｐゴシック" charset="-128"/>
              </a:rPr>
              <a:t> The Montreal Protocol entered into force on 26 August 1989, and has since undergone nine revisions, in 1990 (</a:t>
            </a:r>
            <a:r>
              <a:rPr lang="en-GB" sz="1200" b="0" i="0" u="none" strike="noStrike" kern="1200" dirty="0">
                <a:solidFill>
                  <a:srgbClr val="000000"/>
                </a:solidFill>
                <a:effectLst/>
                <a:latin typeface="Times New Roman" charset="0"/>
                <a:ea typeface="ＭＳ Ｐゴシック" charset="-128"/>
                <a:cs typeface="ＭＳ Ｐゴシック" charset="-128"/>
                <a:hlinkClick r:id="rId5" tooltip="London"/>
              </a:rPr>
              <a:t>London</a:t>
            </a:r>
            <a:r>
              <a:rPr lang="en-GB" sz="1200" b="0" i="0" u="none" strike="noStrike" kern="1200" dirty="0">
                <a:solidFill>
                  <a:srgbClr val="000000"/>
                </a:solidFill>
                <a:effectLst/>
                <a:latin typeface="Times New Roman" charset="0"/>
                <a:ea typeface="ＭＳ Ｐゴシック" charset="-128"/>
                <a:cs typeface="ＭＳ Ｐゴシック" charset="-128"/>
              </a:rPr>
              <a:t>), 1991 (</a:t>
            </a:r>
            <a:r>
              <a:rPr lang="en-GB" sz="1200" b="0" i="0" u="none" strike="noStrike" kern="1200" dirty="0">
                <a:solidFill>
                  <a:srgbClr val="000000"/>
                </a:solidFill>
                <a:effectLst/>
                <a:latin typeface="Times New Roman" charset="0"/>
                <a:ea typeface="ＭＳ Ｐゴシック" charset="-128"/>
                <a:cs typeface="ＭＳ Ｐゴシック" charset="-128"/>
                <a:hlinkClick r:id="rId6" tooltip="Nairobi"/>
              </a:rPr>
              <a:t>Nairobi</a:t>
            </a:r>
            <a:r>
              <a:rPr lang="en-GB" sz="1200" b="0" i="0" u="none" strike="noStrike" kern="1200" dirty="0">
                <a:solidFill>
                  <a:srgbClr val="000000"/>
                </a:solidFill>
                <a:effectLst/>
                <a:latin typeface="Times New Roman" charset="0"/>
                <a:ea typeface="ＭＳ Ｐゴシック" charset="-128"/>
                <a:cs typeface="ＭＳ Ｐゴシック" charset="-128"/>
              </a:rPr>
              <a:t>), 1992 (</a:t>
            </a:r>
            <a:r>
              <a:rPr lang="en-GB" sz="1200" b="0" i="0" u="none" strike="noStrike" kern="1200" dirty="0">
                <a:solidFill>
                  <a:srgbClr val="000000"/>
                </a:solidFill>
                <a:effectLst/>
                <a:latin typeface="Times New Roman" charset="0"/>
                <a:ea typeface="ＭＳ Ｐゴシック" charset="-128"/>
                <a:cs typeface="ＭＳ Ｐゴシック" charset="-128"/>
                <a:hlinkClick r:id="rId7" tooltip="Copenhagen"/>
              </a:rPr>
              <a:t>Copenhagen</a:t>
            </a:r>
            <a:r>
              <a:rPr lang="en-GB" sz="1200" b="0" i="0" u="none" strike="noStrike" kern="1200" dirty="0">
                <a:solidFill>
                  <a:srgbClr val="000000"/>
                </a:solidFill>
                <a:effectLst/>
                <a:latin typeface="Times New Roman" charset="0"/>
                <a:ea typeface="ＭＳ Ｐゴシック" charset="-128"/>
                <a:cs typeface="ＭＳ Ｐゴシック" charset="-128"/>
              </a:rPr>
              <a:t>), 1993 (</a:t>
            </a:r>
            <a:r>
              <a:rPr lang="en-GB" sz="1200" b="0" i="0" u="none" strike="noStrike" kern="1200" dirty="0">
                <a:solidFill>
                  <a:srgbClr val="000000"/>
                </a:solidFill>
                <a:effectLst/>
                <a:latin typeface="Times New Roman" charset="0"/>
                <a:ea typeface="ＭＳ Ｐゴシック" charset="-128"/>
                <a:cs typeface="ＭＳ Ｐゴシック" charset="-128"/>
                <a:hlinkClick r:id="rId8" tooltip="Bangkok"/>
              </a:rPr>
              <a:t>Bangkok</a:t>
            </a:r>
            <a:r>
              <a:rPr lang="en-GB" sz="1200" b="0" i="0" u="none" strike="noStrike" kern="1200" dirty="0">
                <a:solidFill>
                  <a:srgbClr val="000000"/>
                </a:solidFill>
                <a:effectLst/>
                <a:latin typeface="Times New Roman" charset="0"/>
                <a:ea typeface="ＭＳ Ｐゴシック" charset="-128"/>
                <a:cs typeface="ＭＳ Ｐゴシック" charset="-128"/>
              </a:rPr>
              <a:t>), 1995 (</a:t>
            </a:r>
            <a:r>
              <a:rPr lang="en-GB" sz="1200" b="0" i="0" u="none" strike="noStrike" kern="1200" dirty="0">
                <a:solidFill>
                  <a:srgbClr val="000000"/>
                </a:solidFill>
                <a:effectLst/>
                <a:latin typeface="Times New Roman" charset="0"/>
                <a:ea typeface="ＭＳ Ｐゴシック" charset="-128"/>
                <a:cs typeface="ＭＳ Ｐゴシック" charset="-128"/>
                <a:hlinkClick r:id="rId9" tooltip="Vienna"/>
              </a:rPr>
              <a:t>Vienna</a:t>
            </a:r>
            <a:r>
              <a:rPr lang="en-GB" sz="1200" b="0" i="0" u="none" strike="noStrike" kern="1200" dirty="0">
                <a:solidFill>
                  <a:srgbClr val="000000"/>
                </a:solidFill>
                <a:effectLst/>
                <a:latin typeface="Times New Roman" charset="0"/>
                <a:ea typeface="ＭＳ Ｐゴシック" charset="-128"/>
                <a:cs typeface="ＭＳ Ｐゴシック" charset="-128"/>
              </a:rPr>
              <a:t>), 1997 (</a:t>
            </a:r>
            <a:r>
              <a:rPr lang="en-GB" sz="1200" b="0" i="0" u="none" strike="noStrike" kern="1200" dirty="0">
                <a:solidFill>
                  <a:srgbClr val="000000"/>
                </a:solidFill>
                <a:effectLst/>
                <a:latin typeface="Times New Roman" charset="0"/>
                <a:ea typeface="ＭＳ Ｐゴシック" charset="-128"/>
                <a:cs typeface="ＭＳ Ｐゴシック" charset="-128"/>
                <a:hlinkClick r:id="rId10" tooltip="Montreal"/>
              </a:rPr>
              <a:t>Montreal</a:t>
            </a:r>
            <a:r>
              <a:rPr lang="en-GB" sz="1200" b="0" i="0" u="none" strike="noStrike" kern="1200" dirty="0">
                <a:solidFill>
                  <a:srgbClr val="000000"/>
                </a:solidFill>
                <a:effectLst/>
                <a:latin typeface="Times New Roman" charset="0"/>
                <a:ea typeface="ＭＳ Ｐゴシック" charset="-128"/>
                <a:cs typeface="ＭＳ Ｐゴシック" charset="-128"/>
              </a:rPr>
              <a:t>), 1998 (</a:t>
            </a:r>
            <a:r>
              <a:rPr lang="en-GB" sz="1200" b="0" i="0" u="none" strike="noStrike" kern="1200" dirty="0">
                <a:solidFill>
                  <a:srgbClr val="000000"/>
                </a:solidFill>
                <a:effectLst/>
                <a:latin typeface="Times New Roman" charset="0"/>
                <a:ea typeface="ＭＳ Ｐゴシック" charset="-128"/>
                <a:cs typeface="ＭＳ Ｐゴシック" charset="-128"/>
                <a:hlinkClick r:id="rId11" tooltip="Australia"/>
              </a:rPr>
              <a:t>Australia</a:t>
            </a:r>
            <a:r>
              <a:rPr lang="en-GB" sz="1200" b="0" i="0" u="none" strike="noStrike" kern="1200" dirty="0">
                <a:solidFill>
                  <a:srgbClr val="000000"/>
                </a:solidFill>
                <a:effectLst/>
                <a:latin typeface="Times New Roman" charset="0"/>
                <a:ea typeface="ＭＳ Ｐゴシック" charset="-128"/>
                <a:cs typeface="ＭＳ Ｐゴシック" charset="-128"/>
              </a:rPr>
              <a:t>), 1999 (</a:t>
            </a:r>
            <a:r>
              <a:rPr lang="en-GB" sz="1200" b="0" i="0" u="none" strike="noStrike" kern="1200" dirty="0">
                <a:solidFill>
                  <a:srgbClr val="000000"/>
                </a:solidFill>
                <a:effectLst/>
                <a:latin typeface="Times New Roman" charset="0"/>
                <a:ea typeface="ＭＳ Ｐゴシック" charset="-128"/>
                <a:cs typeface="ＭＳ Ｐゴシック" charset="-128"/>
                <a:hlinkClick r:id="rId12" tooltip="Beijing"/>
              </a:rPr>
              <a:t>Beijing</a:t>
            </a:r>
            <a:r>
              <a:rPr lang="en-GB" sz="1200" b="0" i="0" u="none" strike="noStrike" kern="1200" dirty="0">
                <a:solidFill>
                  <a:srgbClr val="000000"/>
                </a:solidFill>
                <a:effectLst/>
                <a:latin typeface="Times New Roman" charset="0"/>
                <a:ea typeface="ＭＳ Ｐゴシック" charset="-128"/>
                <a:cs typeface="ＭＳ Ｐゴシック" charset="-128"/>
              </a:rPr>
              <a:t>) and 2016 (</a:t>
            </a:r>
            <a:r>
              <a:rPr lang="en-GB" sz="1200" b="0" i="0" u="none" strike="noStrike" kern="1200" dirty="0">
                <a:solidFill>
                  <a:srgbClr val="000000"/>
                </a:solidFill>
                <a:effectLst/>
                <a:latin typeface="Times New Roman" charset="0"/>
                <a:ea typeface="ＭＳ Ｐゴシック" charset="-128"/>
                <a:cs typeface="ＭＳ Ｐゴシック" charset="-128"/>
                <a:hlinkClick r:id="rId13" tooltip="Kigali"/>
              </a:rPr>
              <a:t>Kigali</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4"/>
              </a:rPr>
              <a:t>[2]</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5"/>
              </a:rPr>
              <a:t>[3]</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6"/>
              </a:rPr>
              <a:t>[4]</a:t>
            </a:r>
            <a:endParaRPr lang="en-GB" sz="1200" b="0" i="0" u="none" strike="noStrike" kern="1200" dirty="0">
              <a:solidFill>
                <a:srgbClr val="000000"/>
              </a:solidFill>
              <a:effectLst/>
              <a:latin typeface="Times New Roman" charset="0"/>
              <a:ea typeface="ＭＳ Ｐゴシック" charset="-128"/>
              <a:cs typeface="ＭＳ Ｐゴシック" charset="-128"/>
            </a:endParaRPr>
          </a:p>
          <a:p>
            <a:br>
              <a:rPr lang="en-GB" dirty="0"/>
            </a:b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from AR4</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0.jp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microsoft.com/office/2007/relationships/media" Target="../media/media25.m4a"/><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2.png"/><Relationship Id="rId5" Type="http://schemas.openxmlformats.org/officeDocument/2006/relationships/slideLayout" Target="../slideLayouts/slideLayout2.xml"/><Relationship Id="rId4" Type="http://schemas.openxmlformats.org/officeDocument/2006/relationships/audio" Target="../media/media25.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ipcc.ch/sr15/" TargetMode="External"/><Relationship Id="rId3" Type="http://schemas.openxmlformats.org/officeDocument/2006/relationships/slideLayout" Target="../slideLayouts/slideLayout2.xml"/><Relationship Id="rId7" Type="http://schemas.openxmlformats.org/officeDocument/2006/relationships/hyperlink" Target="http://www.fao.org/forest-resources-assessment/2020"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www.nature.com/nature/journal/v461/n7263/full/461472a.html" TargetMode="External"/><Relationship Id="rId11" Type="http://schemas.openxmlformats.org/officeDocument/2006/relationships/image" Target="../media/image3.png"/><Relationship Id="rId5" Type="http://schemas.openxmlformats.org/officeDocument/2006/relationships/hyperlink" Target="https://www.ipcc.ch/site/assets/uploads/2018/02/WG1AR5_Chapter08_FINAL.pdf" TargetMode="External"/><Relationship Id="rId10" Type="http://schemas.openxmlformats.org/officeDocument/2006/relationships/hyperlink" Target="https://archive.ipcc.ch/report/ar5/syr/" TargetMode="External"/><Relationship Id="rId4" Type="http://schemas.openxmlformats.org/officeDocument/2006/relationships/notesSlide" Target="../notesSlides/notesSlide14.xml"/><Relationship Id="rId9" Type="http://schemas.openxmlformats.org/officeDocument/2006/relationships/hyperlink" Target="https://www.ipcc.ch/report/ar5/wg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r>
              <a:rPr lang="en-US" sz="2800" dirty="0"/>
              <a:t>measure of the </a:t>
            </a:r>
            <a:r>
              <a:rPr lang="en-US" sz="2800" i="1" dirty="0" err="1"/>
              <a:t>radiative</a:t>
            </a:r>
            <a:r>
              <a:rPr lang="en-US" sz="2800" dirty="0"/>
              <a:t> impact of components of the climate system</a:t>
            </a:r>
          </a:p>
          <a:p>
            <a:r>
              <a:rPr lang="en-US" sz="2000" dirty="0"/>
              <a:t>“a measure of the influence a factor has in altering the balance of incoming and outgoing energy in the Earth-atmosphere system and is an index of the importance of the factor as a potential climate change mechanism. ... </a:t>
            </a:r>
            <a:r>
              <a:rPr lang="en-US" sz="2000" dirty="0" err="1"/>
              <a:t>radiative</a:t>
            </a:r>
            <a:r>
              <a:rPr lang="en-US" sz="2000" dirty="0"/>
              <a:t> forcing values are for changes relative to preindustrial conditions defined at 1750 and are expressed in watts per square meter (W/m^2).” IPCC AR4</a:t>
            </a:r>
          </a:p>
          <a:p>
            <a:r>
              <a:rPr lang="en-US" sz="2000" dirty="0"/>
              <a:t>AR4: most likely value of (net positive) radiative forcing due to </a:t>
            </a:r>
            <a:r>
              <a:rPr lang="en-US" sz="2000" dirty="0" err="1"/>
              <a:t>anthrogenic</a:t>
            </a:r>
            <a:r>
              <a:rPr lang="en-US" sz="2000" dirty="0"/>
              <a:t> sources is about an order of magnitude larger than the estimated radiative forcing from changes in solar irradiance.</a:t>
            </a:r>
          </a:p>
          <a:p>
            <a:r>
              <a:rPr lang="en-GB" sz="1800" dirty="0"/>
              <a:t>The related concept of </a:t>
            </a: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endParaRPr lang="en-US" sz="1400" dirty="0"/>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871960" y="2321417"/>
            <a:ext cx="5023328" cy="3896668"/>
          </a:xfrm>
        </p:spPr>
      </p:pic>
      <p:pic>
        <p:nvPicPr>
          <p:cNvPr id="4098" name="Picture 2">
            <a:extLst>
              <a:ext uri="{FF2B5EF4-FFF2-40B4-BE49-F238E27FC236}">
                <a16:creationId xmlns:a16="http://schemas.microsoft.com/office/drawing/2014/main" id="{3E2C5D6C-BB7E-D246-9ABA-ACC2E1C18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942" y="1630006"/>
            <a:ext cx="6746618" cy="50500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5122" name="Picture 2">
            <a:extLst>
              <a:ext uri="{FF2B5EF4-FFF2-40B4-BE49-F238E27FC236}">
                <a16:creationId xmlns:a16="http://schemas.microsoft.com/office/drawing/2014/main" id="{88E43EA4-7311-934C-B24C-02EE9AAA12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0"/>
            <a:ext cx="7408862"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5"/>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5"/>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6"/>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7"/>
              </a:rPr>
              <a:t>Global Forest Resource Assessment 2020</a:t>
            </a:r>
            <a:endParaRPr lang="en-GB" sz="1800" dirty="0"/>
          </a:p>
          <a:p>
            <a:pPr>
              <a:buFont typeface="Arial" panose="020B0604020202020204" pitchFamily="34" charset="0"/>
              <a:buChar char="•"/>
            </a:pPr>
            <a:r>
              <a:rPr lang="en-GB" sz="1800" dirty="0">
                <a:hlinkClick r:id="rId8"/>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9"/>
              </a:rPr>
              <a:t>Working Group I: The Physical Science Basis</a:t>
            </a:r>
            <a:r>
              <a:rPr lang="en-GB" sz="1800" dirty="0"/>
              <a:t> and for a brief overview, the </a:t>
            </a:r>
            <a:r>
              <a:rPr lang="en-GB" sz="1800" dirty="0">
                <a:hlinkClick r:id="rId10"/>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b="1" dirty="0"/>
              <a:t>Observed changes and their causes</a:t>
            </a:r>
            <a:endParaRPr lang="en-GB" dirty="0"/>
          </a:p>
          <a:p>
            <a:r>
              <a:rPr lang="en-GB" dirty="0"/>
              <a:t>Human influence on the climate system is clear, and recent anthropogenic emissions of greenhouse gases are the highest in history. Recent climate changes have had widespread impacts on human and natural systems.</a:t>
            </a:r>
          </a:p>
          <a:p>
            <a:endParaRPr lang="en-GB" dirty="0"/>
          </a:p>
          <a:p>
            <a:endParaRPr lang="en-US" sz="2400" dirty="0"/>
          </a:p>
        </p:txBody>
      </p:sp>
      <p:pic>
        <p:nvPicPr>
          <p:cNvPr id="5" name="Picture 2">
            <a:extLst>
              <a:ext uri="{FF2B5EF4-FFF2-40B4-BE49-F238E27FC236}">
                <a16:creationId xmlns:a16="http://schemas.microsoft.com/office/drawing/2014/main" id="{22CE8463-F00B-C74A-A46A-0176F60F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 y="4659312"/>
            <a:ext cx="5040313"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sz="2400" b="1" dirty="0"/>
              <a:t>Future Climate Changes, Risks and Impacts</a:t>
            </a:r>
            <a:endParaRPr lang="en-GB" sz="2400" dirty="0"/>
          </a:p>
          <a:p>
            <a:r>
              <a:rPr lang="en-GB" sz="2400" dirty="0"/>
              <a:t>Continued emission of greenhouse gases will cause further warming and long-lasting changes in all components of the climate system, increasing the likelihood of severe, pervasive and irreversible impacts for people and ecosystems. Limiting climate change would require substantial and sustained reductions in greenhouse gas emissions which, together with adaptation, can limit climate change risks.</a:t>
            </a:r>
          </a:p>
        </p:txBody>
      </p:sp>
    </p:spTree>
    <p:extLst>
      <p:ext uri="{BB962C8B-B14F-4D97-AF65-F5344CB8AC3E}">
        <p14:creationId xmlns:p14="http://schemas.microsoft.com/office/powerpoint/2010/main" val="31124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8257</TotalTime>
  <Words>2827</Words>
  <Application>Microsoft Macintosh PowerPoint</Application>
  <PresentationFormat>Custom</PresentationFormat>
  <Paragraphs>132</Paragraphs>
  <Slides>32</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AR5 (synthesis report):</vt:lpstr>
      <vt:lpstr>From the IPCC AR5 (synthesis report):</vt:lpstr>
      <vt:lpstr>From the IPCC AR5 (synthesis report):</vt:lpstr>
      <vt:lpstr>From the IPCC AR5 (synthesis report):</vt:lpstr>
      <vt:lpstr>Radiative Forcing</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(E) 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195</cp:revision>
  <cp:lastPrinted>1601-01-01T00:00:00Z</cp:lastPrinted>
  <dcterms:created xsi:type="dcterms:W3CDTF">2010-11-25T08:35:40Z</dcterms:created>
  <dcterms:modified xsi:type="dcterms:W3CDTF">2021-01-13T10:50:18Z</dcterms:modified>
</cp:coreProperties>
</file>